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9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D290ED-C56E-4179-A170-AB65634960D7}" type="datetimeFigureOut">
              <a:rPr lang="cs-CZ" smtClean="0"/>
              <a:t>07.09.2016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AC463E-5002-4959-8917-3676FD9DFA4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Potential of Maple as tool for improving financial education of future teachers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Přemysl</a:t>
            </a:r>
            <a:r>
              <a:rPr lang="en-GB" dirty="0"/>
              <a:t> Rosa and </a:t>
            </a:r>
            <a:r>
              <a:rPr lang="en-GB" dirty="0" err="1"/>
              <a:t>Vladimíra</a:t>
            </a:r>
            <a:r>
              <a:rPr lang="en-GB" dirty="0"/>
              <a:t> </a:t>
            </a:r>
            <a:r>
              <a:rPr lang="en-GB" dirty="0" err="1"/>
              <a:t>Petrášková</a:t>
            </a:r>
            <a:r>
              <a:rPr lang="en-GB" dirty="0"/>
              <a:t>, </a:t>
            </a:r>
            <a:r>
              <a:rPr lang="en-GB" dirty="0" err="1" smtClean="0"/>
              <a:t>Univer</a:t>
            </a:r>
            <a:r>
              <a:rPr lang="cs-CZ" dirty="0" smtClean="0"/>
              <a:t>s</a:t>
            </a:r>
            <a:r>
              <a:rPr lang="en-GB" dirty="0" err="1" smtClean="0"/>
              <a:t>ity</a:t>
            </a:r>
            <a:r>
              <a:rPr lang="en-GB" dirty="0" smtClean="0"/>
              <a:t> </a:t>
            </a:r>
            <a:r>
              <a:rPr lang="en-GB" dirty="0"/>
              <a:t>of South Bohemia, Czech Republic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0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Price of Maple </a:t>
            </a:r>
            <a:r>
              <a:rPr lang="cs-CZ" dirty="0"/>
              <a:t>(1500</a:t>
            </a:r>
            <a:r>
              <a:rPr lang="en-US" dirty="0"/>
              <a:t> USD</a:t>
            </a:r>
            <a:r>
              <a:rPr lang="cs-CZ" dirty="0"/>
              <a:t>)</a:t>
            </a:r>
          </a:p>
          <a:p>
            <a:pPr lvl="1"/>
            <a:r>
              <a:rPr lang="en-US" dirty="0"/>
              <a:t>Maple player doesn‘t support </a:t>
            </a:r>
            <a:r>
              <a:rPr lang="en-US" dirty="0" err="1" smtClean="0"/>
              <a:t>maplets</a:t>
            </a:r>
            <a:endParaRPr lang="cs-CZ" dirty="0" smtClean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User-friendly interface</a:t>
            </a:r>
          </a:p>
          <a:p>
            <a:pPr lvl="1"/>
            <a:r>
              <a:rPr lang="en-US" dirty="0" smtClean="0"/>
              <a:t>Interactivity</a:t>
            </a:r>
          </a:p>
          <a:p>
            <a:pPr lvl="1"/>
            <a:r>
              <a:rPr lang="en-US" dirty="0" smtClean="0"/>
              <a:t>Maple player</a:t>
            </a:r>
            <a:endParaRPr lang="cs-CZ" dirty="0" smtClean="0"/>
          </a:p>
          <a:p>
            <a:pPr lvl="1"/>
            <a:r>
              <a:rPr lang="cs-CZ" dirty="0" err="1" smtClean="0"/>
              <a:t>Verified</a:t>
            </a:r>
            <a:r>
              <a:rPr lang="cs-CZ" dirty="0" smtClean="0"/>
              <a:t> benefit (Hašek and Petrášková, 2014)</a:t>
            </a:r>
          </a:p>
          <a:p>
            <a:pPr lvl="1"/>
            <a:r>
              <a:rPr lang="cs-CZ" dirty="0" err="1"/>
              <a:t>A</a:t>
            </a:r>
            <a:r>
              <a:rPr lang="cs-CZ" dirty="0" err="1" smtClean="0"/>
              <a:t>pplicability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fields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6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Hašek</a:t>
            </a:r>
            <a:r>
              <a:rPr lang="en-GB" dirty="0"/>
              <a:t>, R., &amp; </a:t>
            </a:r>
            <a:r>
              <a:rPr lang="en-GB" dirty="0" err="1"/>
              <a:t>Petrášková</a:t>
            </a:r>
            <a:r>
              <a:rPr lang="en-GB" dirty="0"/>
              <a:t>, V. (2014). Effective methods of teaching financial issues. </a:t>
            </a:r>
            <a:r>
              <a:rPr lang="en-GB" i="1" dirty="0"/>
              <a:t>In Proceedings of the 11th International Conference </a:t>
            </a:r>
            <a:r>
              <a:rPr lang="en-GB" i="1" dirty="0" err="1"/>
              <a:t>Efficeency</a:t>
            </a:r>
            <a:r>
              <a:rPr lang="en-GB" i="1" dirty="0"/>
              <a:t> and Responsibility in Education</a:t>
            </a:r>
            <a:r>
              <a:rPr lang="en-GB" dirty="0"/>
              <a:t> </a:t>
            </a:r>
            <a:r>
              <a:rPr lang="en-GB" i="1" dirty="0"/>
              <a:t>(ERIE 2014).</a:t>
            </a:r>
            <a:r>
              <a:rPr lang="en-GB" dirty="0"/>
              <a:t>  Praha, pp. 186-192</a:t>
            </a:r>
            <a:r>
              <a:rPr lang="en-GB" dirty="0" smtClean="0"/>
              <a:t>.</a:t>
            </a:r>
            <a:endParaRPr lang="cs-CZ" dirty="0" smtClean="0"/>
          </a:p>
          <a:p>
            <a:r>
              <a:rPr lang="cs-CZ" dirty="0" smtClean="0"/>
              <a:t>MF ČR </a:t>
            </a:r>
            <a:r>
              <a:rPr lang="cs-CZ" dirty="0"/>
              <a:t>(2007)</a:t>
            </a:r>
            <a:r>
              <a:rPr lang="cs-CZ" dirty="0" smtClean="0"/>
              <a:t>. </a:t>
            </a:r>
            <a:r>
              <a:rPr lang="cs-CZ" dirty="0"/>
              <a:t>Strategie </a:t>
            </a:r>
            <a:r>
              <a:rPr lang="cs-CZ" dirty="0" smtClean="0"/>
              <a:t>finančního </a:t>
            </a:r>
            <a:r>
              <a:rPr lang="cs-CZ" dirty="0"/>
              <a:t>vzdělávání [online]. Praha: Ministerstvo </a:t>
            </a:r>
            <a:r>
              <a:rPr lang="cs-CZ" dirty="0" smtClean="0"/>
              <a:t>financí ČR. </a:t>
            </a:r>
            <a:r>
              <a:rPr lang="pt-BR" dirty="0"/>
              <a:t>Available: </a:t>
            </a:r>
            <a:r>
              <a:rPr lang="cs-CZ" dirty="0" smtClean="0"/>
              <a:t> </a:t>
            </a:r>
            <a:r>
              <a:rPr lang="cs-CZ" dirty="0"/>
              <a:t>http://</a:t>
            </a:r>
            <a:r>
              <a:rPr lang="cs-CZ" dirty="0" smtClean="0"/>
              <a:t>www.mfcr.cz [4 </a:t>
            </a:r>
            <a:r>
              <a:rPr lang="en-US" dirty="0" smtClean="0"/>
              <a:t>September</a:t>
            </a:r>
            <a:r>
              <a:rPr lang="cs-CZ" dirty="0" smtClean="0"/>
              <a:t> 2016]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52601"/>
            <a:ext cx="7776864" cy="1829761"/>
          </a:xfrm>
        </p:spPr>
        <p:txBody>
          <a:bodyPr>
            <a:normAutofit/>
          </a:bodyPr>
          <a:lstStyle/>
          <a:p>
            <a:r>
              <a:rPr lang="cs-CZ" sz="4200" dirty="0" err="1" smtClean="0"/>
              <a:t>Thank</a:t>
            </a:r>
            <a:r>
              <a:rPr lang="cs-CZ" sz="4200" dirty="0" smtClean="0"/>
              <a:t> </a:t>
            </a:r>
            <a:r>
              <a:rPr lang="cs-CZ" sz="4200" dirty="0" err="1" smtClean="0"/>
              <a:t>you</a:t>
            </a:r>
            <a:r>
              <a:rPr lang="cs-CZ" sz="4200" dirty="0" smtClean="0"/>
              <a:t> </a:t>
            </a:r>
            <a:r>
              <a:rPr lang="cs-CZ" sz="4200" dirty="0" err="1" smtClean="0"/>
              <a:t>for</a:t>
            </a:r>
            <a:r>
              <a:rPr lang="cs-CZ" sz="4200" dirty="0" smtClean="0"/>
              <a:t> </a:t>
            </a:r>
            <a:r>
              <a:rPr lang="cs-CZ" sz="4200" dirty="0" err="1" smtClean="0"/>
              <a:t>your</a:t>
            </a:r>
            <a:r>
              <a:rPr lang="cs-CZ" sz="4200" dirty="0"/>
              <a:t> </a:t>
            </a:r>
            <a:r>
              <a:rPr lang="cs-CZ" sz="4200" dirty="0" err="1"/>
              <a:t>attention</a:t>
            </a:r>
            <a:endParaRPr lang="cs-CZ" sz="4200" dirty="0"/>
          </a:p>
        </p:txBody>
      </p:sp>
    </p:spTree>
    <p:extLst>
      <p:ext uri="{BB962C8B-B14F-4D97-AF65-F5344CB8AC3E}">
        <p14:creationId xmlns:p14="http://schemas.microsoft.com/office/powerpoint/2010/main" val="253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literacy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Czech Republic</a:t>
            </a:r>
            <a:endParaRPr lang="en-US" dirty="0" smtClean="0"/>
          </a:p>
          <a:p>
            <a:r>
              <a:rPr lang="en-US" dirty="0" smtClean="0"/>
              <a:t>Maple </a:t>
            </a:r>
          </a:p>
          <a:p>
            <a:r>
              <a:rPr lang="cs-CZ" dirty="0" err="1" smtClean="0"/>
              <a:t>Applications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Maple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Overview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0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of knowledge</a:t>
            </a:r>
            <a:r>
              <a:rPr lang="cs-CZ" dirty="0" smtClean="0"/>
              <a:t>, </a:t>
            </a:r>
            <a:r>
              <a:rPr lang="en-US" dirty="0" smtClean="0"/>
              <a:t>skills and propositional attitudes of citizen</a:t>
            </a:r>
            <a:r>
              <a:rPr lang="cs-CZ" dirty="0" smtClean="0"/>
              <a:t>s</a:t>
            </a:r>
            <a:r>
              <a:rPr lang="en-US" dirty="0" smtClean="0"/>
              <a:t> required to financial secure </a:t>
            </a:r>
            <a:r>
              <a:rPr lang="cs-CZ" dirty="0" err="1" smtClean="0"/>
              <a:t>themself</a:t>
            </a:r>
            <a:r>
              <a:rPr lang="en-US" dirty="0" smtClean="0"/>
              <a:t> and </a:t>
            </a:r>
            <a:r>
              <a:rPr lang="cs-CZ" dirty="0" err="1" smtClean="0"/>
              <a:t>their</a:t>
            </a:r>
            <a:r>
              <a:rPr lang="en-US" dirty="0" smtClean="0"/>
              <a:t> </a:t>
            </a:r>
            <a:r>
              <a:rPr lang="en-US" dirty="0" err="1" smtClean="0"/>
              <a:t>famil</a:t>
            </a:r>
            <a:r>
              <a:rPr lang="cs-CZ" dirty="0" err="1" smtClean="0"/>
              <a:t>ies</a:t>
            </a:r>
            <a:r>
              <a:rPr lang="en-US" dirty="0" smtClean="0"/>
              <a:t> in contemporary society and actively</a:t>
            </a:r>
            <a:r>
              <a:rPr lang="cs-CZ" dirty="0" smtClean="0"/>
              <a:t> </a:t>
            </a:r>
            <a:r>
              <a:rPr lang="en-US" dirty="0" smtClean="0"/>
              <a:t>perform</a:t>
            </a:r>
            <a:r>
              <a:rPr lang="cs-CZ" dirty="0" smtClean="0"/>
              <a:t> on </a:t>
            </a:r>
            <a:r>
              <a:rPr lang="en-US" dirty="0" smtClean="0"/>
              <a:t>market</a:t>
            </a:r>
            <a:r>
              <a:rPr lang="cs-CZ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financial products and </a:t>
            </a:r>
            <a:r>
              <a:rPr lang="en-US" dirty="0" smtClean="0"/>
              <a:t>services</a:t>
            </a:r>
            <a:r>
              <a:rPr lang="cs-CZ" dirty="0"/>
              <a:t>. </a:t>
            </a:r>
            <a:r>
              <a:rPr lang="en-US" dirty="0" smtClean="0"/>
              <a:t>Financially literate citizen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cs-CZ" dirty="0" smtClean="0"/>
              <a:t>are</a:t>
            </a:r>
            <a:r>
              <a:rPr lang="en-US" dirty="0" smtClean="0"/>
              <a:t> familiar with the </a:t>
            </a:r>
            <a:r>
              <a:rPr lang="en-US" dirty="0"/>
              <a:t>issue of money and prices and is able to responsibly manage </a:t>
            </a:r>
            <a:r>
              <a:rPr lang="en-US" dirty="0" smtClean="0"/>
              <a:t>personal/family </a:t>
            </a:r>
            <a:r>
              <a:rPr lang="en-US" dirty="0"/>
              <a:t>budget, including the management of financial assets and financial liabilities with respect to changing life </a:t>
            </a:r>
            <a:r>
              <a:rPr lang="en-US" dirty="0" smtClean="0"/>
              <a:t>situations</a:t>
            </a:r>
            <a:r>
              <a:rPr lang="cs-CZ" dirty="0"/>
              <a:t>.</a:t>
            </a:r>
            <a:r>
              <a:rPr lang="cs-CZ" dirty="0" smtClean="0"/>
              <a:t> (MF CR, 2007)</a:t>
            </a:r>
            <a:endParaRPr lang="en-US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/>
              <a:t> </a:t>
            </a:r>
            <a:r>
              <a:rPr lang="cs-CZ" dirty="0" err="1" smtClean="0"/>
              <a:t>literacy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0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framework</a:t>
            </a:r>
            <a:r>
              <a:rPr lang="cs-CZ" dirty="0" smtClean="0"/>
              <a:t> 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programmes</a:t>
            </a:r>
            <a:endParaRPr lang="cs-CZ" dirty="0" smtClean="0"/>
          </a:p>
          <a:p>
            <a:pPr marL="742950" lvl="2" indent="-342900"/>
            <a:r>
              <a:rPr lang="cs-CZ" dirty="0" err="1" smtClean="0"/>
              <a:t>Topic</a:t>
            </a:r>
            <a:r>
              <a:rPr lang="cs-CZ" dirty="0" smtClean="0"/>
              <a:t> </a:t>
            </a:r>
            <a:r>
              <a:rPr lang="cs-CZ" dirty="0" err="1" smtClean="0"/>
              <a:t>across</a:t>
            </a:r>
            <a:r>
              <a:rPr lang="cs-CZ" dirty="0" smtClean="0"/>
              <a:t> curriculum</a:t>
            </a:r>
          </a:p>
          <a:p>
            <a:pPr marL="742950" lvl="2" indent="-342900"/>
            <a:r>
              <a:rPr lang="cs-CZ" dirty="0" err="1" smtClean="0"/>
              <a:t>Links</a:t>
            </a:r>
            <a:r>
              <a:rPr lang="cs-CZ" dirty="0" smtClean="0"/>
              <a:t> </a:t>
            </a:r>
            <a:r>
              <a:rPr lang="en-US" dirty="0" smtClean="0"/>
              <a:t>between the branches of education</a:t>
            </a:r>
            <a:r>
              <a:rPr lang="en-US" i="1" dirty="0" smtClean="0"/>
              <a:t> Mathematics and its application</a:t>
            </a:r>
            <a:r>
              <a:rPr lang="en-US" dirty="0" smtClean="0"/>
              <a:t>, </a:t>
            </a:r>
            <a:r>
              <a:rPr lang="en-US" i="1" dirty="0" smtClean="0"/>
              <a:t>Human and society</a:t>
            </a:r>
            <a:r>
              <a:rPr lang="en-US" dirty="0" smtClean="0"/>
              <a:t>, </a:t>
            </a:r>
            <a:r>
              <a:rPr lang="en-US" i="1" dirty="0" smtClean="0"/>
              <a:t>Human and the world of </a:t>
            </a:r>
            <a:r>
              <a:rPr lang="en-US" i="1" dirty="0" err="1" smtClean="0"/>
              <a:t>labour</a:t>
            </a:r>
            <a:r>
              <a:rPr lang="en-US" dirty="0" smtClean="0"/>
              <a:t> and </a:t>
            </a:r>
            <a:r>
              <a:rPr lang="en-US" i="1" dirty="0" smtClean="0"/>
              <a:t>Computer science and information and communication technologies </a:t>
            </a:r>
            <a:endParaRPr lang="cs-CZ" i="1" dirty="0" smtClean="0"/>
          </a:p>
          <a:p>
            <a:r>
              <a:rPr lang="cs-CZ" dirty="0" smtClean="0"/>
              <a:t>In </a:t>
            </a:r>
            <a:r>
              <a:rPr lang="en-US" dirty="0" smtClean="0"/>
              <a:t>practice</a:t>
            </a:r>
            <a:r>
              <a:rPr lang="cs-CZ" dirty="0" smtClean="0"/>
              <a:t>, </a:t>
            </a:r>
            <a:r>
              <a:rPr lang="en-US" dirty="0"/>
              <a:t>financial education at most secondary schools is still divided into the subjects Mathematics, Essentials of Social Sciences (Civics) and </a:t>
            </a:r>
            <a:r>
              <a:rPr lang="en-US" dirty="0" smtClean="0"/>
              <a:t>Economics</a:t>
            </a:r>
            <a:endParaRPr lang="cs-CZ" dirty="0" smtClean="0"/>
          </a:p>
          <a:p>
            <a:r>
              <a:rPr lang="cs-CZ" dirty="0" smtClean="0"/>
              <a:t>At </a:t>
            </a:r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schools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has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mandatory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2013.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literacy</a:t>
            </a:r>
            <a:r>
              <a:rPr lang="cs-CZ" dirty="0" smtClean="0"/>
              <a:t> in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financial education of future teachers</a:t>
            </a:r>
          </a:p>
          <a:p>
            <a:r>
              <a:rPr lang="cs-CZ" dirty="0" smtClean="0"/>
              <a:t>I</a:t>
            </a:r>
            <a:r>
              <a:rPr lang="en-US" dirty="0" err="1" smtClean="0"/>
              <a:t>mplementation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n</a:t>
            </a:r>
            <a:r>
              <a:rPr lang="en-US" dirty="0" err="1" smtClean="0"/>
              <a:t>ew</a:t>
            </a:r>
            <a:r>
              <a:rPr lang="en-US" dirty="0" smtClean="0"/>
              <a:t> </a:t>
            </a:r>
            <a:r>
              <a:rPr lang="en-US" dirty="0"/>
              <a:t>technologies </a:t>
            </a:r>
            <a:endParaRPr lang="en-US" dirty="0" smtClean="0"/>
          </a:p>
          <a:p>
            <a:r>
              <a:rPr lang="cs-CZ" dirty="0" err="1" smtClean="0"/>
              <a:t>Courses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Introduction to finance</a:t>
            </a:r>
            <a:r>
              <a:rPr lang="cs-CZ" dirty="0" smtClean="0"/>
              <a:t> (</a:t>
            </a:r>
            <a:r>
              <a:rPr lang="en-US" dirty="0" smtClean="0"/>
              <a:t>voluntary</a:t>
            </a:r>
            <a:r>
              <a:rPr lang="cs-CZ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Basics of Financial Literacy</a:t>
            </a:r>
            <a:r>
              <a:rPr lang="cs-CZ" dirty="0" smtClean="0"/>
              <a:t> (</a:t>
            </a:r>
            <a:r>
              <a:rPr lang="en-US" dirty="0" smtClean="0"/>
              <a:t>mandatory</a:t>
            </a:r>
            <a:r>
              <a:rPr lang="cs-CZ" dirty="0" smtClean="0"/>
              <a:t>) 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E</a:t>
            </a:r>
            <a:r>
              <a:rPr lang="cs-CZ" dirty="0" err="1" smtClean="0"/>
              <a:t>ducation</a:t>
            </a:r>
            <a:r>
              <a:rPr lang="cs-CZ" dirty="0" smtClean="0"/>
              <a:t>, University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r>
              <a:rPr lang="cs-CZ" dirty="0" smtClean="0"/>
              <a:t> Bohemia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0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CAS software </a:t>
            </a:r>
            <a:r>
              <a:rPr lang="cs-CZ" dirty="0" err="1" smtClean="0"/>
              <a:t>developed</a:t>
            </a:r>
            <a:r>
              <a:rPr lang="cs-CZ" dirty="0" smtClean="0"/>
              <a:t> by </a:t>
            </a:r>
            <a:r>
              <a:rPr lang="cs-CZ" dirty="0" err="1" smtClean="0"/>
              <a:t>Maplesoft</a:t>
            </a:r>
            <a:r>
              <a:rPr lang="cs-CZ" dirty="0" smtClean="0"/>
              <a:t> </a:t>
            </a:r>
          </a:p>
          <a:p>
            <a:r>
              <a:rPr lang="cs-CZ" dirty="0" err="1"/>
              <a:t>Curent</a:t>
            </a:r>
            <a:r>
              <a:rPr lang="cs-CZ" dirty="0"/>
              <a:t> </a:t>
            </a:r>
            <a:r>
              <a:rPr lang="cs-CZ" dirty="0" err="1"/>
              <a:t>version</a:t>
            </a:r>
            <a:r>
              <a:rPr lang="cs-CZ" dirty="0"/>
              <a:t>: </a:t>
            </a:r>
            <a:r>
              <a:rPr lang="cs-CZ" dirty="0" err="1"/>
              <a:t>Maple</a:t>
            </a:r>
            <a:r>
              <a:rPr lang="cs-CZ" dirty="0"/>
              <a:t> </a:t>
            </a:r>
            <a:r>
              <a:rPr lang="cs-CZ" dirty="0" smtClean="0"/>
              <a:t>2016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modes</a:t>
            </a:r>
            <a:endParaRPr lang="cs-CZ" dirty="0" smtClean="0"/>
          </a:p>
          <a:p>
            <a:pPr lvl="1"/>
            <a:r>
              <a:rPr lang="cs-CZ" dirty="0" err="1" smtClean="0"/>
              <a:t>Worksheet</a:t>
            </a:r>
            <a:r>
              <a:rPr lang="cs-CZ" dirty="0" smtClean="0"/>
              <a:t> mode</a:t>
            </a:r>
          </a:p>
          <a:p>
            <a:pPr lvl="1"/>
            <a:r>
              <a:rPr lang="cs-CZ" dirty="0" err="1" smtClean="0"/>
              <a:t>Document</a:t>
            </a:r>
            <a:r>
              <a:rPr lang="cs-CZ" dirty="0" smtClean="0"/>
              <a:t> mode</a:t>
            </a:r>
          </a:p>
          <a:p>
            <a:r>
              <a:rPr lang="en-US" dirty="0" smtClean="0"/>
              <a:t>“smart documents</a:t>
            </a:r>
            <a:r>
              <a:rPr lang="en-US" dirty="0" smtClean="0"/>
              <a:t>”</a:t>
            </a:r>
            <a:r>
              <a:rPr lang="cs-CZ" dirty="0" smtClean="0"/>
              <a:t> and </a:t>
            </a:r>
            <a:r>
              <a:rPr lang="cs-CZ" dirty="0" err="1" smtClean="0"/>
              <a:t>maplets</a:t>
            </a:r>
            <a:endParaRPr lang="cs-CZ" dirty="0" smtClean="0"/>
          </a:p>
          <a:p>
            <a:r>
              <a:rPr lang="cs-CZ" dirty="0" err="1" smtClean="0"/>
              <a:t>Maple</a:t>
            </a:r>
            <a:r>
              <a:rPr lang="cs-CZ" dirty="0" smtClean="0"/>
              <a:t> </a:t>
            </a:r>
            <a:r>
              <a:rPr lang="cs-CZ" dirty="0" err="1" smtClean="0"/>
              <a:t>Player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Maple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0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Maple</a:t>
            </a:r>
            <a:r>
              <a:rPr lang="cs-CZ" dirty="0" smtClean="0"/>
              <a:t> 13 GUI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465" y="1556792"/>
            <a:ext cx="504713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7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Palettes</a:t>
            </a:r>
            <a:endParaRPr lang="cs-CZ" dirty="0"/>
          </a:p>
        </p:txBody>
      </p:sp>
      <p:pic>
        <p:nvPicPr>
          <p:cNvPr id="2050" name="Picture 2" descr="D:\_Skola\_JCU\Bc\__BAKALÁŘKA\_TeX\BP\pale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5969174" cy="478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2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Applications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Maple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3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1500</TotalTime>
  <Words>372</Words>
  <Application>Microsoft Office PowerPoint</Application>
  <PresentationFormat>Předvádění na obrazovce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Potential of Maple as tool for improving financial education of future teachers</vt:lpstr>
      <vt:lpstr>Overview</vt:lpstr>
      <vt:lpstr>Financial literacy</vt:lpstr>
      <vt:lpstr>Financial literacy in czech education system</vt:lpstr>
      <vt:lpstr>Faculty of Education, University of South Bohemia</vt:lpstr>
      <vt:lpstr>Maple </vt:lpstr>
      <vt:lpstr>Maple 13 GUI</vt:lpstr>
      <vt:lpstr>Palettes</vt:lpstr>
      <vt:lpstr>Applications of Maple</vt:lpstr>
      <vt:lpstr>Conclusion</vt:lpstr>
      <vt:lpstr>References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of Maple as tool for improving financial education of future teachers</dc:title>
  <dc:creator>Přemysl Rosa</dc:creator>
  <cp:lastModifiedBy>premysl.rosa@gmail.com</cp:lastModifiedBy>
  <cp:revision>34</cp:revision>
  <dcterms:created xsi:type="dcterms:W3CDTF">2016-09-01T05:50:35Z</dcterms:created>
  <dcterms:modified xsi:type="dcterms:W3CDTF">2016-09-07T21:36:07Z</dcterms:modified>
</cp:coreProperties>
</file>